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71" r:id="rId9"/>
    <p:sldId id="272" r:id="rId10"/>
    <p:sldId id="260" r:id="rId11"/>
    <p:sldId id="261" r:id="rId12"/>
    <p:sldId id="262" r:id="rId13"/>
    <p:sldId id="273" r:id="rId14"/>
    <p:sldId id="266" r:id="rId15"/>
    <p:sldId id="267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mbria Math" panose="02040503050406030204" pitchFamily="18" charset="0"/>
      <p:regular r:id="rId22"/>
    </p:embeddedFont>
    <p:embeddedFont>
      <p:font typeface="DM Sans" panose="020B0604020202020204" charset="0"/>
      <p:regular r:id="rId23"/>
    </p:embeddedFont>
    <p:embeddedFont>
      <p:font typeface="DM Sans Bold" panose="020B0604020202020204" charset="0"/>
      <p:regular r:id="rId24"/>
    </p:embeddedFont>
    <p:embeddedFont>
      <p:font typeface="DM Sans Italics" panose="020B0604020202020204" charset="0"/>
      <p:regular r:id="rId25"/>
    </p:embeddedFont>
    <p:embeddedFont>
      <p:font typeface="Noto Serif" panose="020B0604020202020204" charset="0"/>
      <p:regular r:id="rId26"/>
    </p:embeddedFont>
    <p:embeddedFont>
      <p:font typeface="Now Bold" panose="020B0604020202020204" charset="0"/>
      <p:regular r:id="rId27"/>
    </p:embeddedFont>
    <p:embeddedFont>
      <p:font typeface="Open Sans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22" autoAdjust="0"/>
  </p:normalViewPr>
  <p:slideViewPr>
    <p:cSldViewPr>
      <p:cViewPr>
        <p:scale>
          <a:sx n="50" d="100"/>
          <a:sy n="50" d="100"/>
        </p:scale>
        <p:origin x="912" y="1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79761-664D-44ED-9343-B8CEBB534A5A}" type="datetimeFigureOut">
              <a:rPr lang="fr-FR" smtClean="0"/>
              <a:t>25/03/2024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2A9C2-5C76-4D61-A0AA-BBB8C1E788A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824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Financial value </a:t>
            </a:r>
            <a:r>
              <a:rPr lang="fr-FR" dirty="0" err="1"/>
              <a:t>is</a:t>
            </a:r>
            <a:r>
              <a:rPr lang="fr-FR" dirty="0"/>
              <a:t> the money </a:t>
            </a:r>
            <a:r>
              <a:rPr lang="fr-FR" dirty="0" err="1"/>
              <a:t>we</a:t>
            </a:r>
            <a:r>
              <a:rPr lang="fr-FR" dirty="0"/>
              <a:t> have to </a:t>
            </a:r>
            <a:r>
              <a:rPr lang="fr-FR" dirty="0" err="1"/>
              <a:t>invest</a:t>
            </a:r>
            <a:r>
              <a:rPr lang="fr-FR" dirty="0"/>
              <a:t> at a certain rate t% of </a:t>
            </a:r>
            <a:r>
              <a:rPr lang="fr-FR" dirty="0" err="1"/>
              <a:t>loan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get</a:t>
            </a:r>
            <a:r>
              <a:rPr lang="fr-FR" dirty="0"/>
              <a:t> an </a:t>
            </a:r>
            <a:r>
              <a:rPr lang="fr-FR" dirty="0" err="1"/>
              <a:t>interest</a:t>
            </a:r>
            <a:r>
              <a:rPr lang="fr-FR" dirty="0"/>
              <a:t> </a:t>
            </a:r>
            <a:r>
              <a:rPr lang="fr-FR" dirty="0" err="1"/>
              <a:t>exactly</a:t>
            </a:r>
            <a:r>
              <a:rPr lang="fr-FR" dirty="0"/>
              <a:t> </a:t>
            </a:r>
            <a:r>
              <a:rPr lang="fr-FR" dirty="0" err="1"/>
              <a:t>inquire</a:t>
            </a:r>
            <a:r>
              <a:rPr lang="fr-FR" dirty="0"/>
              <a:t> to the </a:t>
            </a:r>
            <a:r>
              <a:rPr lang="fr-FR" dirty="0" err="1"/>
              <a:t>dividend</a:t>
            </a:r>
            <a:r>
              <a:rPr lang="fr-FR" dirty="0"/>
              <a:t>. So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know the money to </a:t>
            </a:r>
            <a:r>
              <a:rPr lang="fr-FR" dirty="0" err="1"/>
              <a:t>invest</a:t>
            </a:r>
            <a:r>
              <a:rPr lang="fr-FR" dirty="0"/>
              <a:t> : (formule)</a:t>
            </a:r>
          </a:p>
          <a:p>
            <a:r>
              <a:rPr lang="fr-FR" dirty="0"/>
              <a:t>Return value </a:t>
            </a:r>
            <a:r>
              <a:rPr lang="fr-FR" dirty="0" err="1"/>
              <a:t>is</a:t>
            </a:r>
            <a:r>
              <a:rPr lang="fr-FR" dirty="0"/>
              <a:t> the money </a:t>
            </a:r>
            <a:r>
              <a:rPr lang="fr-FR" dirty="0" err="1"/>
              <a:t>we</a:t>
            </a:r>
            <a:r>
              <a:rPr lang="fr-FR" dirty="0"/>
              <a:t> have to </a:t>
            </a:r>
            <a:r>
              <a:rPr lang="fr-FR" dirty="0" err="1"/>
              <a:t>invest</a:t>
            </a:r>
            <a:r>
              <a:rPr lang="fr-FR" dirty="0"/>
              <a:t> t a certain rate t% of </a:t>
            </a:r>
            <a:r>
              <a:rPr lang="fr-FR" dirty="0" err="1"/>
              <a:t>loan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revenue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equal</a:t>
            </a:r>
            <a:r>
              <a:rPr lang="fr-FR" dirty="0"/>
              <a:t> to the </a:t>
            </a:r>
            <a:r>
              <a:rPr lang="fr-FR" dirty="0" err="1"/>
              <a:t>dividend</a:t>
            </a:r>
            <a:r>
              <a:rPr lang="fr-FR" dirty="0"/>
              <a:t> + </a:t>
            </a:r>
            <a:r>
              <a:rPr lang="fr-FR" dirty="0" err="1"/>
              <a:t>reserve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2A9C2-5C76-4D61-A0AA-BBB8C1E788A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1038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VMT : </a:t>
            </a:r>
            <a:r>
              <a:rPr lang="fr-FR" dirty="0" err="1"/>
              <a:t>mathematical</a:t>
            </a:r>
            <a:r>
              <a:rPr lang="fr-FR" dirty="0"/>
              <a:t> </a:t>
            </a:r>
            <a:r>
              <a:rPr lang="fr-FR" dirty="0" err="1"/>
              <a:t>theorical</a:t>
            </a:r>
            <a:r>
              <a:rPr lang="fr-FR" dirty="0"/>
              <a:t> value VMI : </a:t>
            </a:r>
            <a:r>
              <a:rPr lang="fr-FR" dirty="0" err="1"/>
              <a:t>mathematical</a:t>
            </a:r>
            <a:r>
              <a:rPr lang="fr-FR" dirty="0"/>
              <a:t> </a:t>
            </a:r>
            <a:r>
              <a:rPr lang="fr-FR" dirty="0" err="1"/>
              <a:t>intrinsic</a:t>
            </a:r>
            <a:r>
              <a:rPr lang="fr-FR" dirty="0"/>
              <a:t> value </a:t>
            </a:r>
          </a:p>
          <a:p>
            <a:r>
              <a:rPr lang="fr-FR" dirty="0" err="1"/>
              <a:t>Loss</a:t>
            </a:r>
            <a:r>
              <a:rPr lang="fr-FR" dirty="0"/>
              <a:t> : </a:t>
            </a:r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revaluation</a:t>
            </a:r>
            <a:r>
              <a:rPr lang="fr-FR" dirty="0"/>
              <a:t> of asset and </a:t>
            </a:r>
            <a:r>
              <a:rPr lang="fr-FR" dirty="0" err="1"/>
              <a:t>liabilities</a:t>
            </a:r>
            <a:endParaRPr lang="fr-FR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 assets are tangible assets that have intrinsic value because of their physical properties or utility. Like land, buildings, inventory, tools, machinery,</a:t>
            </a:r>
          </a:p>
          <a:p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Fictitious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assets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non-physical assets that do not have intrinsic value but represent a future benefit to the company like fees, legal expenses ,,,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2A9C2-5C76-4D61-A0AA-BBB8C1E788A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6474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39675" r="-39675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73748" y="7036704"/>
            <a:ext cx="7913921" cy="46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 Italics"/>
              </a:rPr>
              <a:t>CDS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0035" y="2172298"/>
            <a:ext cx="8990905" cy="3469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</a:rPr>
              <a:t>VALUATION OF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0035" y="5315343"/>
            <a:ext cx="9659937" cy="1730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56AEFF"/>
                </a:solidFill>
                <a:latin typeface="Now Bold"/>
              </a:rPr>
              <a:t>COMPANY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0640" y="-1543050"/>
            <a:ext cx="19210521" cy="4453378"/>
            <a:chOff x="0" y="0"/>
            <a:chExt cx="5059561" cy="11729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919280" y="1636188"/>
            <a:ext cx="10450651" cy="76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ow Bold"/>
              </a:rPr>
              <a:t>DIFFERENT TYPES OF METHODS</a:t>
            </a:r>
          </a:p>
        </p:txBody>
      </p:sp>
      <p:sp>
        <p:nvSpPr>
          <p:cNvPr id="6" name="Freeform 6"/>
          <p:cNvSpPr/>
          <p:nvPr/>
        </p:nvSpPr>
        <p:spPr>
          <a:xfrm>
            <a:off x="16804754" y="9074551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3441" y="-390286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398071" y="-136788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00991" y="3394546"/>
            <a:ext cx="4513237" cy="5539650"/>
            <a:chOff x="0" y="0"/>
            <a:chExt cx="6017649" cy="738620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017649" cy="7386201"/>
              <a:chOff x="0" y="0"/>
              <a:chExt cx="1081912" cy="132796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81912" cy="1327963"/>
              </a:xfrm>
              <a:custGeom>
                <a:avLst/>
                <a:gdLst/>
                <a:ahLst/>
                <a:cxnLst/>
                <a:rect l="l" t="t" r="r" b="b"/>
                <a:pathLst>
                  <a:path w="1081912" h="1327963">
                    <a:moveTo>
                      <a:pt x="0" y="0"/>
                    </a:moveTo>
                    <a:lnTo>
                      <a:pt x="1081912" y="0"/>
                    </a:lnTo>
                    <a:lnTo>
                      <a:pt x="1081912" y="1327963"/>
                    </a:lnTo>
                    <a:lnTo>
                      <a:pt x="0" y="1327963"/>
                    </a:lnTo>
                    <a:close/>
                  </a:path>
                </a:pathLst>
              </a:custGeom>
              <a:solidFill>
                <a:srgbClr val="051D4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1081912" cy="1375588"/>
              </a:xfrm>
              <a:prstGeom prst="rect">
                <a:avLst/>
              </a:prstGeom>
            </p:spPr>
            <p:txBody>
              <a:bodyPr lIns="64234" tIns="64234" rIns="64234" bIns="64234" rtlCol="0" anchor="ctr"/>
              <a:lstStyle/>
              <a:p>
                <a:pPr marL="0" lvl="0" indent="0" algn="ctr">
                  <a:lnSpc>
                    <a:spcPts val="33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96079" y="1147975"/>
              <a:ext cx="5225492" cy="1397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3499" spc="174">
                  <a:solidFill>
                    <a:srgbClr val="FFFBFB"/>
                  </a:solidFill>
                  <a:latin typeface="DM Sans"/>
                </a:rPr>
                <a:t>PROFIT BASED VALUE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06558" y="4785300"/>
              <a:ext cx="4404533" cy="1638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699" spc="134">
                  <a:solidFill>
                    <a:srgbClr val="4BD1FB"/>
                  </a:solidFill>
                  <a:latin typeface="DM Sans"/>
                </a:rPr>
                <a:t>Based on profitability of the company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188770" y="3667700"/>
              <a:ext cx="4022321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7025036" y="3394546"/>
            <a:ext cx="4513237" cy="5539650"/>
            <a:chOff x="0" y="0"/>
            <a:chExt cx="1081912" cy="132796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81912" cy="1327963"/>
            </a:xfrm>
            <a:custGeom>
              <a:avLst/>
              <a:gdLst/>
              <a:ahLst/>
              <a:cxnLst/>
              <a:rect l="l" t="t" r="r" b="b"/>
              <a:pathLst>
                <a:path w="1081912" h="1327963">
                  <a:moveTo>
                    <a:pt x="0" y="0"/>
                  </a:moveTo>
                  <a:lnTo>
                    <a:pt x="1081912" y="0"/>
                  </a:lnTo>
                  <a:lnTo>
                    <a:pt x="10819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081912" cy="1375588"/>
            </a:xfrm>
            <a:prstGeom prst="rect">
              <a:avLst/>
            </a:prstGeom>
          </p:spPr>
          <p:txBody>
            <a:bodyPr lIns="64234" tIns="64234" rIns="64234" bIns="64234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322095" y="4255528"/>
            <a:ext cx="3919119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 spc="174" dirty="0">
                <a:solidFill>
                  <a:srgbClr val="FFFBFB"/>
                </a:solidFill>
                <a:latin typeface="DM Sans"/>
              </a:rPr>
              <a:t>MARKET VALUE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29955" y="6573947"/>
            <a:ext cx="3303399" cy="204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699" spc="134">
                <a:solidFill>
                  <a:srgbClr val="4BD1FB"/>
                </a:solidFill>
                <a:latin typeface="DM Sans"/>
              </a:rPr>
              <a:t>Based of the calculation of the value of the company from the balance sheet </a:t>
            </a:r>
          </a:p>
        </p:txBody>
      </p:sp>
      <p:sp>
        <p:nvSpPr>
          <p:cNvPr id="22" name="AutoShape 22"/>
          <p:cNvSpPr/>
          <p:nvPr/>
        </p:nvSpPr>
        <p:spPr>
          <a:xfrm>
            <a:off x="7916614" y="6145322"/>
            <a:ext cx="30167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13147998" y="3394546"/>
            <a:ext cx="4513237" cy="5539650"/>
            <a:chOff x="0" y="0"/>
            <a:chExt cx="1081912" cy="132796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81912" cy="1327963"/>
            </a:xfrm>
            <a:custGeom>
              <a:avLst/>
              <a:gdLst/>
              <a:ahLst/>
              <a:cxnLst/>
              <a:rect l="l" t="t" r="r" b="b"/>
              <a:pathLst>
                <a:path w="1081912" h="1327963">
                  <a:moveTo>
                    <a:pt x="0" y="0"/>
                  </a:moveTo>
                  <a:lnTo>
                    <a:pt x="1081912" y="0"/>
                  </a:lnTo>
                  <a:lnTo>
                    <a:pt x="10819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081912" cy="1375588"/>
            </a:xfrm>
            <a:prstGeom prst="rect">
              <a:avLst/>
            </a:prstGeom>
          </p:spPr>
          <p:txBody>
            <a:bodyPr lIns="64234" tIns="64234" rIns="64234" bIns="64234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3445057" y="4255528"/>
            <a:ext cx="391911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 spc="174">
                <a:solidFill>
                  <a:srgbClr val="FFFBFB"/>
                </a:solidFill>
                <a:latin typeface="DM Sans"/>
              </a:rPr>
              <a:t>DCF VALUE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752917" y="6983522"/>
            <a:ext cx="330339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699" spc="134">
                <a:solidFill>
                  <a:srgbClr val="4BD1FB"/>
                </a:solidFill>
                <a:latin typeface="DM Sans"/>
              </a:rPr>
              <a:t>Based on projections of future cash flows</a:t>
            </a:r>
          </a:p>
        </p:txBody>
      </p:sp>
      <p:sp>
        <p:nvSpPr>
          <p:cNvPr id="28" name="AutoShape 28"/>
          <p:cNvSpPr/>
          <p:nvPr/>
        </p:nvSpPr>
        <p:spPr>
          <a:xfrm>
            <a:off x="14039576" y="6145322"/>
            <a:ext cx="30167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386556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8" y="0"/>
                </a:lnTo>
                <a:lnTo>
                  <a:pt x="1802888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-117960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045465" y="722596"/>
            <a:ext cx="6235170" cy="184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Now Bold"/>
              </a:rPr>
              <a:t>PROFIT BASED VALUE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15028" y="2992345"/>
            <a:ext cx="9002670" cy="519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78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Open Sans"/>
              </a:rPr>
              <a:t>Based on the profitability of the company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42193" y="4318949"/>
            <a:ext cx="7336070" cy="435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87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Noto Serif"/>
              </a:rPr>
              <a:t>Income distributed : FINANCIAL VALUE ( FV)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578263" y="4560694"/>
            <a:ext cx="19050" cy="517544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916472" y="7652346"/>
            <a:ext cx="6397112" cy="91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DM Sans"/>
              </a:rPr>
              <a:t>D : dividend distributed during the financial year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6472" y="8833853"/>
            <a:ext cx="6397112" cy="91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DM Sans"/>
              </a:rPr>
              <a:t>i : rate that would produce interest equal to the income from the share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50485" y="4318949"/>
            <a:ext cx="7336070" cy="435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87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Noto Serif"/>
              </a:rPr>
              <a:t>Income generated : RETURN VALUE ( RV)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50485" y="7652346"/>
            <a:ext cx="7208815" cy="452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DM Sans"/>
              </a:rPr>
              <a:t>r : share of reserves attached to a security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50485" y="8258034"/>
            <a:ext cx="7208815" cy="452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DM Sans"/>
              </a:rPr>
              <a:t>R : retained earnings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50485" y="8863721"/>
            <a:ext cx="7208815" cy="452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DM Sans"/>
              </a:rPr>
              <a:t>N : number of shares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EA8D152-58A7-4E48-9472-870381E8F7FF}"/>
                  </a:ext>
                </a:extLst>
              </p:cNvPr>
              <p:cNvSpPr txBox="1"/>
              <p:nvPr/>
            </p:nvSpPr>
            <p:spPr>
              <a:xfrm>
                <a:off x="3602284" y="5483139"/>
                <a:ext cx="2031800" cy="1311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6000" dirty="0">
                    <a:solidFill>
                      <a:schemeClr val="bg1"/>
                    </a:solidFill>
                  </a:rPr>
                  <a:t>FV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6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fr-FR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fr-FR" sz="60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EA8D152-58A7-4E48-9472-870381E8F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284" y="5483139"/>
                <a:ext cx="2031800" cy="1311193"/>
              </a:xfrm>
              <a:prstGeom prst="rect">
                <a:avLst/>
              </a:prstGeom>
              <a:blipFill>
                <a:blip r:embed="rId5"/>
                <a:stretch>
                  <a:fillRect l="-22823" t="-2778" b="-19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53508C7-6C5B-4DAB-B0C7-DCD63652042A}"/>
                  </a:ext>
                </a:extLst>
              </p:cNvPr>
              <p:cNvSpPr txBox="1"/>
              <p:nvPr/>
            </p:nvSpPr>
            <p:spPr>
              <a:xfrm>
                <a:off x="11954254" y="5275521"/>
                <a:ext cx="3571496" cy="1311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6000" dirty="0">
                    <a:solidFill>
                      <a:schemeClr val="bg1"/>
                    </a:solidFill>
                  </a:rPr>
                  <a:t>VR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6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fr-FR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fr-FR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fr-FR" sz="60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53508C7-6C5B-4DAB-B0C7-DCD636520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4254" y="5275521"/>
                <a:ext cx="3571496" cy="1311193"/>
              </a:xfrm>
              <a:prstGeom prst="rect">
                <a:avLst/>
              </a:prstGeom>
              <a:blipFill>
                <a:blip r:embed="rId6"/>
                <a:stretch>
                  <a:fillRect l="-12799" t="-2791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BC1A9642-4F45-45A6-9B32-79100C98C5B8}"/>
                  </a:ext>
                </a:extLst>
              </p:cNvPr>
              <p:cNvSpPr txBox="1"/>
              <p:nvPr/>
            </p:nvSpPr>
            <p:spPr>
              <a:xfrm>
                <a:off x="10050485" y="6409562"/>
                <a:ext cx="1263550" cy="9578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400" dirty="0">
                    <a:solidFill>
                      <a:schemeClr val="bg1"/>
                    </a:solidFill>
                  </a:rPr>
                  <a:t>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4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fr-FR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fr-FR" sz="4400" dirty="0"/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BC1A9642-4F45-45A6-9B32-79100C98C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485" y="6409562"/>
                <a:ext cx="1263550" cy="957891"/>
              </a:xfrm>
              <a:prstGeom prst="rect">
                <a:avLst/>
              </a:prstGeom>
              <a:blipFill>
                <a:blip r:embed="rId7"/>
                <a:stretch>
                  <a:fillRect l="-27053" t="-2532" b="-202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2600" y="909839"/>
            <a:ext cx="10367677" cy="92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Now Bold"/>
              </a:rPr>
              <a:t>MARKET VALUE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880370" y="1967121"/>
            <a:ext cx="15790521" cy="516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77"/>
              </a:lnSpc>
              <a:spcBef>
                <a:spcPct val="0"/>
              </a:spcBef>
            </a:pPr>
            <a:r>
              <a:rPr lang="en-US" sz="3099" dirty="0">
                <a:solidFill>
                  <a:srgbClr val="FFFFFF"/>
                </a:solidFill>
                <a:latin typeface="Open Sans"/>
              </a:rPr>
              <a:t>Market value = current value = net asset based value</a:t>
            </a:r>
          </a:p>
        </p:txBody>
      </p:sp>
      <p:sp>
        <p:nvSpPr>
          <p:cNvPr id="4" name="Freeform 4"/>
          <p:cNvSpPr/>
          <p:nvPr/>
        </p:nvSpPr>
        <p:spPr>
          <a:xfrm>
            <a:off x="14782800" y="-2628900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25022" y="5399673"/>
            <a:ext cx="4032777" cy="1179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691"/>
              </a:lnSpc>
              <a:spcBef>
                <a:spcPct val="0"/>
              </a:spcBef>
            </a:pPr>
            <a:r>
              <a:rPr lang="en-US" sz="3399" dirty="0">
                <a:solidFill>
                  <a:srgbClr val="FFFFFF"/>
                </a:solidFill>
                <a:latin typeface="DM Sans"/>
              </a:rPr>
              <a:t>Mathematical value or book value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DEA94DD-F9E0-4029-80B7-F25F955C640C}"/>
              </a:ext>
            </a:extLst>
          </p:cNvPr>
          <p:cNvCxnSpPr>
            <a:cxnSpLocks/>
          </p:cNvCxnSpPr>
          <p:nvPr/>
        </p:nvCxnSpPr>
        <p:spPr>
          <a:xfrm flipH="1">
            <a:off x="3047999" y="3047616"/>
            <a:ext cx="4419601" cy="18473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AA7FAEB-1D98-4B1F-9F0C-A9159B78CE7A}"/>
              </a:ext>
            </a:extLst>
          </p:cNvPr>
          <p:cNvCxnSpPr>
            <a:cxnSpLocks/>
          </p:cNvCxnSpPr>
          <p:nvPr/>
        </p:nvCxnSpPr>
        <p:spPr>
          <a:xfrm>
            <a:off x="10591800" y="3122800"/>
            <a:ext cx="4495800" cy="20207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E3DFDE9-1CB7-4E30-8563-567F97672587}"/>
              </a:ext>
            </a:extLst>
          </p:cNvPr>
          <p:cNvCxnSpPr>
            <a:cxnSpLocks/>
          </p:cNvCxnSpPr>
          <p:nvPr/>
        </p:nvCxnSpPr>
        <p:spPr>
          <a:xfrm flipH="1">
            <a:off x="8915400" y="2902690"/>
            <a:ext cx="1" cy="24679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8">
            <a:extLst>
              <a:ext uri="{FF2B5EF4-FFF2-40B4-BE49-F238E27FC236}">
                <a16:creationId xmlns:a16="http://schemas.microsoft.com/office/drawing/2014/main" id="{FEC453DC-8D80-4DF8-B0A0-8F0D80BF2EED}"/>
              </a:ext>
            </a:extLst>
          </p:cNvPr>
          <p:cNvSpPr txBox="1"/>
          <p:nvPr/>
        </p:nvSpPr>
        <p:spPr>
          <a:xfrm>
            <a:off x="7467600" y="5501716"/>
            <a:ext cx="4032777" cy="576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691"/>
              </a:lnSpc>
              <a:spcBef>
                <a:spcPct val="0"/>
              </a:spcBef>
            </a:pPr>
            <a:r>
              <a:rPr lang="en-US" sz="3399" dirty="0">
                <a:solidFill>
                  <a:srgbClr val="FFFFFF"/>
                </a:solidFill>
                <a:latin typeface="DM Sans"/>
              </a:rPr>
              <a:t>Intrinsic value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7F8A1E40-1F31-43CB-A538-6F715A73D279}"/>
              </a:ext>
            </a:extLst>
          </p:cNvPr>
          <p:cNvSpPr txBox="1"/>
          <p:nvPr/>
        </p:nvSpPr>
        <p:spPr>
          <a:xfrm>
            <a:off x="12496800" y="5501717"/>
            <a:ext cx="4032777" cy="576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691"/>
              </a:lnSpc>
              <a:spcBef>
                <a:spcPct val="0"/>
              </a:spcBef>
            </a:pPr>
            <a:r>
              <a:rPr lang="en-US" sz="3399" dirty="0">
                <a:solidFill>
                  <a:srgbClr val="FFFFFF"/>
                </a:solidFill>
                <a:latin typeface="DM Sans"/>
              </a:rPr>
              <a:t>Liquidation value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2600" y="909839"/>
            <a:ext cx="10367677" cy="92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Now Bold"/>
              </a:rPr>
              <a:t>MARKET VALUE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62200" y="2531449"/>
            <a:ext cx="762000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77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Open Sans"/>
              </a:rPr>
              <a:t>1)  ANC = Real asset - Liabilities</a:t>
            </a:r>
          </a:p>
        </p:txBody>
      </p:sp>
      <p:sp>
        <p:nvSpPr>
          <p:cNvPr id="4" name="Freeform 4"/>
          <p:cNvSpPr/>
          <p:nvPr/>
        </p:nvSpPr>
        <p:spPr>
          <a:xfrm>
            <a:off x="14782800" y="-2628900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69C4B111-D8CB-4D7E-9A5F-0A9183969958}"/>
              </a:ext>
            </a:extLst>
          </p:cNvPr>
          <p:cNvSpPr txBox="1"/>
          <p:nvPr/>
        </p:nvSpPr>
        <p:spPr>
          <a:xfrm>
            <a:off x="2362200" y="3646799"/>
            <a:ext cx="762000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77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Open Sans"/>
              </a:rPr>
              <a:t>2)  ANC = Equity – fictitious asset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F4C5A2D8-1CB1-42B2-AA6D-851F5384A785}"/>
              </a:ext>
            </a:extLst>
          </p:cNvPr>
          <p:cNvSpPr txBox="1"/>
          <p:nvPr/>
        </p:nvSpPr>
        <p:spPr>
          <a:xfrm>
            <a:off x="3810000" y="4623999"/>
            <a:ext cx="7620000" cy="519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77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Open Sans"/>
              </a:rPr>
              <a:t>We can calculate the 3 kinds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C3221E07-2920-4402-8605-F28D4D40F107}"/>
                  </a:ext>
                </a:extLst>
              </p:cNvPr>
              <p:cNvSpPr txBox="1"/>
              <p:nvPr/>
            </p:nvSpPr>
            <p:spPr>
              <a:xfrm>
                <a:off x="2362200" y="5683978"/>
                <a:ext cx="3003742" cy="809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𝑉𝑀𝑇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𝑁𝑏</m:t>
                          </m:r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𝑠h𝑎𝑟𝑒𝑠</m:t>
                          </m:r>
                        </m:den>
                      </m:f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C3221E07-2920-4402-8605-F28D4D40F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5683978"/>
                <a:ext cx="3003742" cy="8095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81E9CE90-98F5-458A-85FB-51BE4A214AF3}"/>
                  </a:ext>
                </a:extLst>
              </p:cNvPr>
              <p:cNvSpPr txBox="1"/>
              <p:nvPr/>
            </p:nvSpPr>
            <p:spPr>
              <a:xfrm>
                <a:off x="7924800" y="5683978"/>
                <a:ext cx="4648200" cy="818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𝑉𝑀𝐼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𝑔𝑎𝑖𝑛</m:t>
                          </m:r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𝑁𝑏</m:t>
                          </m:r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𝑠h𝑎𝑟𝑒𝑠</m:t>
                          </m:r>
                        </m:den>
                      </m:f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81E9CE90-98F5-458A-85FB-51BE4A214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5683978"/>
                <a:ext cx="4648200" cy="8181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7786C967-1F0D-4244-9ACD-414289E47F29}"/>
                  </a:ext>
                </a:extLst>
              </p:cNvPr>
              <p:cNvSpPr txBox="1"/>
              <p:nvPr/>
            </p:nvSpPr>
            <p:spPr>
              <a:xfrm>
                <a:off x="8229600" y="7239384"/>
                <a:ext cx="3962400" cy="7092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2800" dirty="0">
                    <a:solidFill>
                      <a:schemeClr val="bg1"/>
                    </a:solidFill>
                  </a:rPr>
                  <a:t>LV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𝐴𝑁𝐶</m:t>
                        </m:r>
                        <m:r>
                          <a:rPr lang="fr-FR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a:rPr lang="fr-FR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𝑁𝑏</m:t>
                        </m:r>
                        <m:r>
                          <a:rPr lang="fr-FR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𝑠h𝑎𝑟𝑒𝑠</m:t>
                        </m:r>
                      </m:den>
                    </m:f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7786C967-1F0D-4244-9ACD-414289E47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0" y="7239384"/>
                <a:ext cx="3962400" cy="709297"/>
              </a:xfrm>
              <a:prstGeom prst="rect">
                <a:avLst/>
              </a:prstGeom>
              <a:blipFill>
                <a:blip r:embed="rId7"/>
                <a:stretch>
                  <a:fillRect l="-5385" b="-137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6434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-508486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113509" y="638174"/>
            <a:ext cx="12060982" cy="2015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DISCOUNTED CASH FLOW BASED VALUE (DCF)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62400" y="3125071"/>
            <a:ext cx="11615148" cy="477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864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DM Sans"/>
              </a:rPr>
              <a:t>Focused on determining the present value </a:t>
            </a:r>
            <a:r>
              <a:rPr lang="en-US" sz="2800" u="none" strike="noStrike" dirty="0">
                <a:solidFill>
                  <a:srgbClr val="FFFFFF"/>
                </a:solidFill>
                <a:latin typeface="DM Sans"/>
              </a:rPr>
              <a:t>of future cash flows.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75360" y="6858117"/>
            <a:ext cx="9947397" cy="1440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4"/>
              </a:lnSpc>
            </a:pPr>
            <a:r>
              <a:rPr lang="en-US" sz="2800" dirty="0" err="1">
                <a:solidFill>
                  <a:srgbClr val="FFFFFF"/>
                </a:solidFill>
                <a:latin typeface="DM Sans"/>
              </a:rPr>
              <a:t>CFi</a:t>
            </a:r>
            <a:r>
              <a:rPr lang="en-US" sz="2800" dirty="0">
                <a:solidFill>
                  <a:srgbClr val="FFFFFF"/>
                </a:solidFill>
                <a:latin typeface="DM Sans"/>
              </a:rPr>
              <a:t> : cash flow period </a:t>
            </a:r>
            <a:r>
              <a:rPr lang="en-US" sz="2800" dirty="0" err="1">
                <a:solidFill>
                  <a:srgbClr val="FFFFFF"/>
                </a:solidFill>
                <a:latin typeface="DM Sans"/>
              </a:rPr>
              <a:t>i</a:t>
            </a:r>
            <a:endParaRPr lang="en-US" sz="2800" dirty="0">
              <a:solidFill>
                <a:srgbClr val="FFFFFF"/>
              </a:solidFill>
              <a:latin typeface="DM Sans"/>
            </a:endParaRPr>
          </a:p>
          <a:p>
            <a:pPr>
              <a:lnSpc>
                <a:spcPts val="3864"/>
              </a:lnSpc>
            </a:pPr>
            <a:r>
              <a:rPr lang="en-US" sz="2800" dirty="0">
                <a:solidFill>
                  <a:srgbClr val="FFFFFF"/>
                </a:solidFill>
                <a:latin typeface="DM Sans"/>
              </a:rPr>
              <a:t>r : interest rate</a:t>
            </a:r>
          </a:p>
          <a:p>
            <a:pPr marL="0" lvl="0" indent="0">
              <a:lnSpc>
                <a:spcPts val="3864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DM Sans"/>
              </a:rPr>
              <a:t>n : time in years before the future cash flow occurs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7291FF4-C615-49CC-82B8-F1DD863CC1CE}"/>
                  </a:ext>
                </a:extLst>
              </p:cNvPr>
              <p:cNvSpPr txBox="1"/>
              <p:nvPr/>
            </p:nvSpPr>
            <p:spPr>
              <a:xfrm>
                <a:off x="4572000" y="4551869"/>
                <a:ext cx="8763000" cy="11285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𝐷𝐶𝐹</m:t>
                      </m:r>
                      <m:r>
                        <a:rPr lang="fr-FR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𝐶𝐹</m:t>
                                  </m:r>
                                  <m:r>
                                    <a:rPr lang="fr-FR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fr-FR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fr-FR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fr-FR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𝐶𝐹</m:t>
                                  </m:r>
                                  <m:r>
                                    <a:rPr lang="fr-FR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fr-FR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fr-FR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,,, +</m:t>
                      </m:r>
                      <m:sSup>
                        <m:sSupPr>
                          <m:ctrlPr>
                            <a:rPr lang="fr-FR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𝐶𝐹𝑛</m:t>
                                  </m:r>
                                </m:num>
                                <m:den>
                                  <m:r>
                                    <a:rPr lang="fr-FR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fr-FR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fr-FR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fr-FR" sz="3000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7291FF4-C615-49CC-82B8-F1DD863CC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551869"/>
                <a:ext cx="8763000" cy="1128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551050" y="550050"/>
            <a:ext cx="9736950" cy="9736950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14219" r="-35780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39210" y="2489660"/>
            <a:ext cx="5212655" cy="40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</a:rPr>
              <a:t>Thank's for your attention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70560" y="1346547"/>
            <a:ext cx="6992751" cy="8074770"/>
            <a:chOff x="0" y="0"/>
            <a:chExt cx="54991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Freeform 4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03849" y="986496"/>
            <a:ext cx="8437330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CONTENT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212530" y="2718037"/>
            <a:ext cx="3660068" cy="3146662"/>
            <a:chOff x="0" y="0"/>
            <a:chExt cx="100364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03643" cy="862860"/>
            </a:xfrm>
            <a:custGeom>
              <a:avLst/>
              <a:gdLst/>
              <a:ahLst/>
              <a:cxnLst/>
              <a:rect l="l" t="t" r="r" b="b"/>
              <a:pathLst>
                <a:path w="1003643" h="862860">
                  <a:moveTo>
                    <a:pt x="0" y="0"/>
                  </a:moveTo>
                  <a:lnTo>
                    <a:pt x="1003643" y="0"/>
                  </a:lnTo>
                  <a:lnTo>
                    <a:pt x="100364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03643" cy="900960"/>
            </a:xfrm>
            <a:prstGeom prst="rect">
              <a:avLst/>
            </a:prstGeom>
          </p:spPr>
          <p:txBody>
            <a:bodyPr lIns="53504" tIns="53504" rIns="53504" bIns="53504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7418847" y="4316448"/>
            <a:ext cx="308587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1219477" y="2718037"/>
            <a:ext cx="3660068" cy="3146662"/>
            <a:chOff x="0" y="0"/>
            <a:chExt cx="1003643" cy="8628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03643" cy="862860"/>
            </a:xfrm>
            <a:custGeom>
              <a:avLst/>
              <a:gdLst/>
              <a:ahLst/>
              <a:cxnLst/>
              <a:rect l="l" t="t" r="r" b="b"/>
              <a:pathLst>
                <a:path w="1003643" h="862860">
                  <a:moveTo>
                    <a:pt x="0" y="0"/>
                  </a:moveTo>
                  <a:lnTo>
                    <a:pt x="1003643" y="0"/>
                  </a:lnTo>
                  <a:lnTo>
                    <a:pt x="100364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03643" cy="900960"/>
            </a:xfrm>
            <a:prstGeom prst="rect">
              <a:avLst/>
            </a:prstGeom>
          </p:spPr>
          <p:txBody>
            <a:bodyPr lIns="53504" tIns="53504" rIns="53504" bIns="53504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11425794" y="4366608"/>
            <a:ext cx="308587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3209525" y="2718037"/>
            <a:ext cx="3660068" cy="3146662"/>
            <a:chOff x="0" y="0"/>
            <a:chExt cx="1003643" cy="8628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03643" cy="862860"/>
            </a:xfrm>
            <a:custGeom>
              <a:avLst/>
              <a:gdLst/>
              <a:ahLst/>
              <a:cxnLst/>
              <a:rect l="l" t="t" r="r" b="b"/>
              <a:pathLst>
                <a:path w="1003643" h="862860">
                  <a:moveTo>
                    <a:pt x="0" y="0"/>
                  </a:moveTo>
                  <a:lnTo>
                    <a:pt x="1003643" y="0"/>
                  </a:lnTo>
                  <a:lnTo>
                    <a:pt x="100364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03643" cy="900960"/>
            </a:xfrm>
            <a:prstGeom prst="rect">
              <a:avLst/>
            </a:prstGeom>
          </p:spPr>
          <p:txBody>
            <a:bodyPr lIns="53504" tIns="53504" rIns="53504" bIns="53504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3415842" y="4341528"/>
            <a:ext cx="308587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3415842" y="4947752"/>
            <a:ext cx="3247435" cy="43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6"/>
              </a:lnSpc>
            </a:pPr>
            <a:r>
              <a:rPr lang="en-US" sz="2613">
                <a:solidFill>
                  <a:srgbClr val="FFFFFF"/>
                </a:solidFill>
                <a:latin typeface="DM Sans"/>
              </a:rPr>
              <a:t>Definition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55664" y="2916428"/>
            <a:ext cx="2367790" cy="1345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5"/>
              </a:lnSpc>
            </a:pPr>
            <a:r>
              <a:rPr lang="en-US" sz="7938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20283" y="4677452"/>
            <a:ext cx="3247435" cy="884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6"/>
              </a:lnSpc>
            </a:pPr>
            <a:r>
              <a:rPr lang="en-US" sz="2613">
                <a:solidFill>
                  <a:srgbClr val="FFFFFF"/>
                </a:solidFill>
                <a:latin typeface="DM Sans"/>
              </a:rPr>
              <a:t>Different types of methods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58669" y="2916428"/>
            <a:ext cx="2367790" cy="1345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5"/>
              </a:lnSpc>
            </a:pPr>
            <a:r>
              <a:rPr lang="en-US" sz="7938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425794" y="4849631"/>
            <a:ext cx="3247435" cy="43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6"/>
              </a:lnSpc>
            </a:pPr>
            <a:r>
              <a:rPr lang="en-US" sz="2613">
                <a:solidFill>
                  <a:srgbClr val="FFFFFF"/>
                </a:solidFill>
                <a:latin typeface="DM Sans"/>
              </a:rPr>
              <a:t>Profit based value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65616" y="2916428"/>
            <a:ext cx="2367790" cy="1345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5"/>
              </a:lnSpc>
            </a:pPr>
            <a:r>
              <a:rPr lang="en-US" sz="7938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502763" y="6370581"/>
            <a:ext cx="3660068" cy="3146662"/>
            <a:chOff x="0" y="0"/>
            <a:chExt cx="1003643" cy="86286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03643" cy="862860"/>
            </a:xfrm>
            <a:custGeom>
              <a:avLst/>
              <a:gdLst/>
              <a:ahLst/>
              <a:cxnLst/>
              <a:rect l="l" t="t" r="r" b="b"/>
              <a:pathLst>
                <a:path w="1003643" h="862860">
                  <a:moveTo>
                    <a:pt x="0" y="0"/>
                  </a:moveTo>
                  <a:lnTo>
                    <a:pt x="1003643" y="0"/>
                  </a:lnTo>
                  <a:lnTo>
                    <a:pt x="100364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003643" cy="900960"/>
            </a:xfrm>
            <a:prstGeom prst="rect">
              <a:avLst/>
            </a:prstGeom>
          </p:spPr>
          <p:txBody>
            <a:bodyPr lIns="53504" tIns="53504" rIns="53504" bIns="53504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 flipV="1">
            <a:off x="4709080" y="7994071"/>
            <a:ext cx="308587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4669754" y="8550864"/>
            <a:ext cx="3247435" cy="43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6"/>
              </a:lnSpc>
            </a:pPr>
            <a:r>
              <a:rPr lang="en-US" sz="2613">
                <a:solidFill>
                  <a:srgbClr val="FFFFFF"/>
                </a:solidFill>
                <a:latin typeface="DM Sans"/>
              </a:rPr>
              <a:t>Balance sheet value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148902" y="6568971"/>
            <a:ext cx="2367790" cy="1345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5"/>
              </a:lnSpc>
            </a:pPr>
            <a:r>
              <a:rPr lang="en-US" sz="7938" dirty="0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481111" y="6347721"/>
            <a:ext cx="3660068" cy="3146662"/>
            <a:chOff x="0" y="0"/>
            <a:chExt cx="1003643" cy="86286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03643" cy="862860"/>
            </a:xfrm>
            <a:custGeom>
              <a:avLst/>
              <a:gdLst/>
              <a:ahLst/>
              <a:cxnLst/>
              <a:rect l="l" t="t" r="r" b="b"/>
              <a:pathLst>
                <a:path w="1003643" h="862860">
                  <a:moveTo>
                    <a:pt x="0" y="0"/>
                  </a:moveTo>
                  <a:lnTo>
                    <a:pt x="1003643" y="0"/>
                  </a:lnTo>
                  <a:lnTo>
                    <a:pt x="100364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003643" cy="900960"/>
            </a:xfrm>
            <a:prstGeom prst="rect">
              <a:avLst/>
            </a:prstGeom>
          </p:spPr>
          <p:txBody>
            <a:bodyPr lIns="53504" tIns="53504" rIns="53504" bIns="53504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 flipV="1">
            <a:off x="9689399" y="7971211"/>
            <a:ext cx="308587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9689399" y="8528004"/>
            <a:ext cx="3247435" cy="43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6"/>
              </a:lnSpc>
            </a:pPr>
            <a:r>
              <a:rPr lang="en-US" sz="2613">
                <a:solidFill>
                  <a:srgbClr val="FFFFFF"/>
                </a:solidFill>
                <a:latin typeface="DM Sans"/>
              </a:rPr>
              <a:t>DCF based value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129221" y="6546111"/>
            <a:ext cx="2367790" cy="1345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5"/>
              </a:lnSpc>
            </a:pPr>
            <a:r>
              <a:rPr lang="en-US" sz="7938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33387" y="-1033334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843985" y="2637830"/>
            <a:ext cx="13251706" cy="7649170"/>
          </a:xfrm>
          <a:custGeom>
            <a:avLst/>
            <a:gdLst/>
            <a:ahLst/>
            <a:cxnLst/>
            <a:rect l="l" t="t" r="r" b="b"/>
            <a:pathLst>
              <a:path w="13251706" h="7649170">
                <a:moveTo>
                  <a:pt x="0" y="0"/>
                </a:moveTo>
                <a:lnTo>
                  <a:pt x="13251707" y="0"/>
                </a:lnTo>
                <a:lnTo>
                  <a:pt x="13251707" y="7649170"/>
                </a:lnTo>
                <a:lnTo>
                  <a:pt x="0" y="76491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216" b="-1127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56176" y="1250460"/>
            <a:ext cx="6235170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Now Bold"/>
              </a:rPr>
              <a:t>DEFINITION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67812" y="2970085"/>
            <a:ext cx="0" cy="4676296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955366" y="6099573"/>
            <a:ext cx="4026849" cy="115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</a:rPr>
              <a:t>Looking to buy shares and want to know if the company is buying them at a good price</a:t>
            </a:r>
          </a:p>
        </p:txBody>
      </p:sp>
      <p:sp>
        <p:nvSpPr>
          <p:cNvPr id="4" name="Freeform 4"/>
          <p:cNvSpPr/>
          <p:nvPr/>
        </p:nvSpPr>
        <p:spPr>
          <a:xfrm>
            <a:off x="12131384" y="2364067"/>
            <a:ext cx="837406" cy="1212035"/>
          </a:xfrm>
          <a:custGeom>
            <a:avLst/>
            <a:gdLst/>
            <a:ahLst/>
            <a:cxnLst/>
            <a:rect l="l" t="t" r="r" b="b"/>
            <a:pathLst>
              <a:path w="837406" h="1212035">
                <a:moveTo>
                  <a:pt x="0" y="0"/>
                </a:moveTo>
                <a:lnTo>
                  <a:pt x="837406" y="0"/>
                </a:lnTo>
                <a:lnTo>
                  <a:pt x="837406" y="1212035"/>
                </a:lnTo>
                <a:lnTo>
                  <a:pt x="0" y="1212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57831" y="2364067"/>
            <a:ext cx="1197170" cy="1210374"/>
          </a:xfrm>
          <a:custGeom>
            <a:avLst/>
            <a:gdLst/>
            <a:ahLst/>
            <a:cxnLst/>
            <a:rect l="l" t="t" r="r" b="b"/>
            <a:pathLst>
              <a:path w="1197170" h="1210374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615544">
            <a:off x="10486899" y="519959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2" y="0"/>
                </a:lnTo>
                <a:lnTo>
                  <a:pt x="13544802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7172"/>
            </a:stretch>
          </a:blipFill>
        </p:spPr>
      </p:sp>
      <p:grpSp>
        <p:nvGrpSpPr>
          <p:cNvPr id="7" name="Group 7"/>
          <p:cNvGrpSpPr/>
          <p:nvPr/>
        </p:nvGrpSpPr>
        <p:grpSpPr>
          <a:xfrm rot="-10800000">
            <a:off x="3505200" y="8083579"/>
            <a:ext cx="13457996" cy="3264379"/>
            <a:chOff x="0" y="0"/>
            <a:chExt cx="17943995" cy="43525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5655001" y="571231"/>
            <a:ext cx="6977998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WHY 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42992" y="6099573"/>
            <a:ext cx="4026849" cy="154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</a:rPr>
              <a:t>A company is looking to merge with or acquire another company or maybe to sell all or a portion of its operations.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42992" y="4088791"/>
            <a:ext cx="4026849" cy="1386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DM Sans Bold"/>
              </a:rPr>
              <a:t>TO DETERMINE THE CURRENT WORTH OF A BUSINESS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33265" y="4090452"/>
            <a:ext cx="4033644" cy="91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DM Sans Bold"/>
              </a:rPr>
              <a:t>ANALYSIS OF THE COMPANY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68033" y="3361009"/>
            <a:ext cx="6327697" cy="6193644"/>
            <a:chOff x="0" y="0"/>
            <a:chExt cx="1131733" cy="11077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74806" tIns="74806" rIns="74806" bIns="74806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493744" y="3361009"/>
            <a:ext cx="6327697" cy="6193644"/>
            <a:chOff x="0" y="0"/>
            <a:chExt cx="1131733" cy="11077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74806" tIns="74806" rIns="74806" bIns="74806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139600" y="3917950"/>
            <a:ext cx="1381123" cy="1381123"/>
          </a:xfrm>
          <a:custGeom>
            <a:avLst/>
            <a:gdLst/>
            <a:ahLst/>
            <a:cxnLst/>
            <a:rect l="l" t="t" r="r" b="b"/>
            <a:pathLst>
              <a:path w="1381123" h="1381123">
                <a:moveTo>
                  <a:pt x="0" y="0"/>
                </a:moveTo>
                <a:lnTo>
                  <a:pt x="1381123" y="0"/>
                </a:lnTo>
                <a:lnTo>
                  <a:pt x="1381123" y="1381123"/>
                </a:lnTo>
                <a:lnTo>
                  <a:pt x="0" y="13811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481638" y="3742160"/>
            <a:ext cx="2524003" cy="1642896"/>
          </a:xfrm>
          <a:custGeom>
            <a:avLst/>
            <a:gdLst/>
            <a:ahLst/>
            <a:cxnLst/>
            <a:rect l="l" t="t" r="r" b="b"/>
            <a:pathLst>
              <a:path w="2524003" h="1642896">
                <a:moveTo>
                  <a:pt x="0" y="0"/>
                </a:moveTo>
                <a:lnTo>
                  <a:pt x="2524002" y="0"/>
                </a:lnTo>
                <a:lnTo>
                  <a:pt x="2524002" y="1642896"/>
                </a:lnTo>
                <a:lnTo>
                  <a:pt x="0" y="1642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045356" y="1718581"/>
            <a:ext cx="8197288" cy="82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en-US" sz="5376" dirty="0">
                <a:solidFill>
                  <a:srgbClr val="FFFFFF"/>
                </a:solidFill>
                <a:latin typeface="Now Bold"/>
              </a:rPr>
              <a:t>ONE SHARE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16601" y="5883299"/>
            <a:ext cx="5054071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3"/>
              </a:lnSpc>
              <a:spcBef>
                <a:spcPct val="0"/>
              </a:spcBef>
            </a:pPr>
            <a:r>
              <a:rPr lang="en-US" sz="4000" dirty="0">
                <a:solidFill>
                  <a:srgbClr val="0071C9"/>
                </a:solidFill>
                <a:latin typeface="DM Sans Bold"/>
              </a:rPr>
              <a:t>FIXED</a:t>
            </a:r>
            <a:r>
              <a:rPr lang="en-US" sz="3386" dirty="0">
                <a:solidFill>
                  <a:srgbClr val="0071C9"/>
                </a:solidFill>
                <a:latin typeface="DM Sans Bold"/>
              </a:rPr>
              <a:t> </a:t>
            </a:r>
            <a:r>
              <a:rPr lang="en-US" sz="4000" dirty="0">
                <a:solidFill>
                  <a:srgbClr val="0071C9"/>
                </a:solidFill>
                <a:latin typeface="DM Sans Bold"/>
              </a:rPr>
              <a:t>VALUE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03125" y="5775836"/>
            <a:ext cx="5054071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3"/>
              </a:lnSpc>
              <a:spcBef>
                <a:spcPct val="0"/>
              </a:spcBef>
            </a:pPr>
            <a:r>
              <a:rPr lang="en-US" sz="4000" dirty="0">
                <a:solidFill>
                  <a:srgbClr val="0071C9"/>
                </a:solidFill>
                <a:latin typeface="DM Sans Bold"/>
              </a:rPr>
              <a:t>EVOLUTIVE VALUE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59CE1206-68FA-4AC4-97F1-653B34CFCE4D}"/>
              </a:ext>
            </a:extLst>
          </p:cNvPr>
          <p:cNvSpPr txBox="1"/>
          <p:nvPr/>
        </p:nvSpPr>
        <p:spPr>
          <a:xfrm>
            <a:off x="2216602" y="6954757"/>
            <a:ext cx="5054071" cy="1159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3"/>
              </a:lnSpc>
              <a:spcBef>
                <a:spcPct val="0"/>
              </a:spcBef>
            </a:pPr>
            <a:r>
              <a:rPr lang="en-US" sz="3600" i="1" dirty="0">
                <a:latin typeface="Cambria Math" panose="02040503050406030204" pitchFamily="18" charset="0"/>
              </a:rPr>
              <a:t>Value given to a share at the creation of company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2BC9701E-441E-46C7-9BA1-BCE1A599D451}"/>
              </a:ext>
            </a:extLst>
          </p:cNvPr>
          <p:cNvSpPr txBox="1"/>
          <p:nvPr/>
        </p:nvSpPr>
        <p:spPr>
          <a:xfrm>
            <a:off x="11303124" y="7047930"/>
            <a:ext cx="5054071" cy="1159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3"/>
              </a:lnSpc>
              <a:spcBef>
                <a:spcPct val="0"/>
              </a:spcBef>
            </a:pPr>
            <a:r>
              <a:rPr lang="en-US" sz="3600" i="1" dirty="0">
                <a:latin typeface="Cambria Math" panose="02040503050406030204" pitchFamily="18" charset="0"/>
              </a:rPr>
              <a:t>Depends on the financial situation of the company</a:t>
            </a:r>
          </a:p>
        </p:txBody>
      </p:sp>
    </p:spTree>
    <p:extLst>
      <p:ext uri="{BB962C8B-B14F-4D97-AF65-F5344CB8AC3E}">
        <p14:creationId xmlns:p14="http://schemas.microsoft.com/office/powerpoint/2010/main" val="1632698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71144" y="3238500"/>
            <a:ext cx="6649814" cy="5181600"/>
            <a:chOff x="0" y="0"/>
            <a:chExt cx="1131733" cy="11077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74806" tIns="74806" rIns="74806" bIns="74806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045356" y="1718581"/>
            <a:ext cx="8197288" cy="82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en-US" sz="5376" dirty="0">
                <a:solidFill>
                  <a:srgbClr val="FFFFFF"/>
                </a:solidFill>
                <a:latin typeface="Now Bold"/>
              </a:rPr>
              <a:t>FIXED VALUE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16602" y="3895750"/>
            <a:ext cx="5054071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3"/>
              </a:lnSpc>
              <a:spcBef>
                <a:spcPct val="0"/>
              </a:spcBef>
            </a:pPr>
            <a:r>
              <a:rPr lang="en-US" sz="4000" dirty="0">
                <a:solidFill>
                  <a:srgbClr val="0071C9"/>
                </a:solidFill>
                <a:latin typeface="DM Sans Bold"/>
              </a:rPr>
              <a:t>PER</a:t>
            </a:r>
            <a:r>
              <a:rPr lang="en-US" sz="3386" dirty="0">
                <a:solidFill>
                  <a:srgbClr val="0071C9"/>
                </a:solidFill>
                <a:latin typeface="DM Sans Bold"/>
              </a:rPr>
              <a:t> </a:t>
            </a:r>
            <a:r>
              <a:rPr lang="en-US" sz="4000" dirty="0">
                <a:solidFill>
                  <a:srgbClr val="0071C9"/>
                </a:solidFill>
                <a:latin typeface="DM Sans Bold"/>
              </a:rPr>
              <a:t>VALUE OR NOMINAL VALUE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1155DEB-DAB4-42BB-858F-30646BC226CA}"/>
                  </a:ext>
                </a:extLst>
              </p:cNvPr>
              <p:cNvSpPr txBox="1"/>
              <p:nvPr/>
            </p:nvSpPr>
            <p:spPr>
              <a:xfrm>
                <a:off x="1722871" y="6184663"/>
                <a:ext cx="604152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𝑉𝑁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𝑁𝑏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𝑠h𝑎𝑟𝑒𝑠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𝐶𝑎𝑝𝑖𝑡𝑎𝑙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𝑠h𝑎𝑟𝑒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1155DEB-DAB4-42BB-858F-30646BC22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871" y="6184663"/>
                <a:ext cx="604152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64643D3A-9CC4-44FA-873C-967370970DD2}"/>
                  </a:ext>
                </a:extLst>
              </p:cNvPr>
              <p:cNvSpPr txBox="1"/>
              <p:nvPr/>
            </p:nvSpPr>
            <p:spPr>
              <a:xfrm>
                <a:off x="1711985" y="7760561"/>
                <a:ext cx="19929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/>
                        <m:t>101 </m:t>
                      </m:r>
                      <m:r>
                        <a:rPr lang="fr-FR" sz="3200" b="0" i="1" smtClean="0"/>
                        <m:t>𝑐𝑟𝑒𝑑𝑖𝑡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64643D3A-9CC4-44FA-873C-967370970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985" y="7760561"/>
                <a:ext cx="199291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4">
            <a:extLst>
              <a:ext uri="{FF2B5EF4-FFF2-40B4-BE49-F238E27FC236}">
                <a16:creationId xmlns:a16="http://schemas.microsoft.com/office/drawing/2014/main" id="{39C7F75C-DA80-4D93-95D4-23E2C132F74B}"/>
              </a:ext>
            </a:extLst>
          </p:cNvPr>
          <p:cNvGrpSpPr/>
          <p:nvPr/>
        </p:nvGrpSpPr>
        <p:grpSpPr>
          <a:xfrm>
            <a:off x="9944343" y="3238500"/>
            <a:ext cx="6649814" cy="5179786"/>
            <a:chOff x="0" y="0"/>
            <a:chExt cx="1131733" cy="1107757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1236CB7A-B5B8-4432-9DFA-FC431CD783A9}"/>
                </a:ext>
              </a:extLst>
            </p:cNvPr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B8352F8F-A9EA-4CBF-9340-E5544049D5A5}"/>
                </a:ext>
              </a:extLst>
            </p:cNvPr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74806" tIns="74806" rIns="74806" bIns="74806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6" name="TextBox 13">
            <a:extLst>
              <a:ext uri="{FF2B5EF4-FFF2-40B4-BE49-F238E27FC236}">
                <a16:creationId xmlns:a16="http://schemas.microsoft.com/office/drawing/2014/main" id="{DDEF0FB7-6494-44C1-9A72-5D52A3D033C7}"/>
              </a:ext>
            </a:extLst>
          </p:cNvPr>
          <p:cNvSpPr txBox="1"/>
          <p:nvPr/>
        </p:nvSpPr>
        <p:spPr>
          <a:xfrm>
            <a:off x="10742215" y="3918321"/>
            <a:ext cx="5054071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3"/>
              </a:lnSpc>
              <a:spcBef>
                <a:spcPct val="0"/>
              </a:spcBef>
            </a:pPr>
            <a:r>
              <a:rPr lang="en-US" sz="4000" dirty="0">
                <a:solidFill>
                  <a:srgbClr val="0071C9"/>
                </a:solidFill>
                <a:latin typeface="DM Sans Bold"/>
              </a:rPr>
              <a:t>ISSUING PRICE OR PAID PRICE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F2C5483-218D-48F6-B6F8-4ED01817D9E9}"/>
              </a:ext>
            </a:extLst>
          </p:cNvPr>
          <p:cNvSpPr txBox="1"/>
          <p:nvPr/>
        </p:nvSpPr>
        <p:spPr>
          <a:xfrm>
            <a:off x="10819407" y="5340218"/>
            <a:ext cx="4899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Price </a:t>
            </a:r>
            <a:r>
              <a:rPr lang="fr-FR" sz="2800" dirty="0" err="1"/>
              <a:t>we</a:t>
            </a:r>
            <a:r>
              <a:rPr lang="fr-FR" sz="2800" dirty="0"/>
              <a:t> </a:t>
            </a:r>
            <a:r>
              <a:rPr lang="fr-FR" sz="2800" dirty="0" err="1"/>
              <a:t>ask</a:t>
            </a:r>
            <a:r>
              <a:rPr lang="fr-FR" sz="2800" dirty="0"/>
              <a:t> </a:t>
            </a:r>
            <a:r>
              <a:rPr lang="fr-FR" sz="2800" dirty="0" err="1"/>
              <a:t>shareholders</a:t>
            </a:r>
            <a:r>
              <a:rPr lang="fr-FR" sz="2800" dirty="0"/>
              <a:t> to </a:t>
            </a:r>
            <a:r>
              <a:rPr lang="fr-FR" sz="2800" dirty="0" err="1"/>
              <a:t>pay</a:t>
            </a:r>
            <a:endParaRPr lang="fr-FR" sz="28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AA0DB77-662F-484B-BF6B-65203264803F}"/>
              </a:ext>
            </a:extLst>
          </p:cNvPr>
          <p:cNvSpPr txBox="1"/>
          <p:nvPr/>
        </p:nvSpPr>
        <p:spPr>
          <a:xfrm>
            <a:off x="11207749" y="6677106"/>
            <a:ext cx="4899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ISSUING PRICE &gt; VN</a:t>
            </a:r>
          </a:p>
        </p:txBody>
      </p:sp>
    </p:spTree>
    <p:extLst>
      <p:ext uri="{BB962C8B-B14F-4D97-AF65-F5344CB8AC3E}">
        <p14:creationId xmlns:p14="http://schemas.microsoft.com/office/powerpoint/2010/main" val="472143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14800" y="909839"/>
            <a:ext cx="10367677" cy="92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Now Bold"/>
              </a:rPr>
              <a:t>EXAMPLE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68779" y="2345639"/>
            <a:ext cx="4551021" cy="1619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77"/>
              </a:lnSpc>
              <a:spcBef>
                <a:spcPct val="0"/>
              </a:spcBef>
            </a:pPr>
            <a:r>
              <a:rPr lang="en-US" sz="3099" dirty="0" err="1">
                <a:solidFill>
                  <a:srgbClr val="FFFFFF"/>
                </a:solidFill>
                <a:latin typeface="Open Sans"/>
              </a:rPr>
              <a:t>Nb</a:t>
            </a:r>
            <a:r>
              <a:rPr lang="en-US" sz="3099" dirty="0">
                <a:solidFill>
                  <a:srgbClr val="FFFFFF"/>
                </a:solidFill>
                <a:latin typeface="Open Sans"/>
              </a:rPr>
              <a:t> shares : 100</a:t>
            </a:r>
          </a:p>
          <a:p>
            <a:pPr marL="0" lvl="0" indent="0" algn="l">
              <a:lnSpc>
                <a:spcPts val="4277"/>
              </a:lnSpc>
              <a:spcBef>
                <a:spcPct val="0"/>
              </a:spcBef>
            </a:pPr>
            <a:r>
              <a:rPr lang="en-US" sz="3099" dirty="0">
                <a:solidFill>
                  <a:srgbClr val="FFFFFF"/>
                </a:solidFill>
                <a:latin typeface="Open Sans"/>
              </a:rPr>
              <a:t>VN : 100</a:t>
            </a:r>
          </a:p>
          <a:p>
            <a:pPr marL="0" lvl="0" indent="0" algn="l">
              <a:lnSpc>
                <a:spcPts val="4277"/>
              </a:lnSpc>
              <a:spcBef>
                <a:spcPct val="0"/>
              </a:spcBef>
            </a:pPr>
            <a:r>
              <a:rPr lang="en-US" sz="3099" dirty="0">
                <a:solidFill>
                  <a:srgbClr val="FFFFFF"/>
                </a:solidFill>
                <a:latin typeface="Open Sans"/>
              </a:rPr>
              <a:t>IP : 120</a:t>
            </a:r>
          </a:p>
        </p:txBody>
      </p:sp>
      <p:sp>
        <p:nvSpPr>
          <p:cNvPr id="4" name="Freeform 4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A3F9E3E1-C523-4839-8ED0-25F8F1DC186D}"/>
              </a:ext>
            </a:extLst>
          </p:cNvPr>
          <p:cNvSpPr txBox="1"/>
          <p:nvPr/>
        </p:nvSpPr>
        <p:spPr>
          <a:xfrm>
            <a:off x="1839289" y="4333983"/>
            <a:ext cx="9057311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77"/>
              </a:lnSpc>
              <a:spcBef>
                <a:spcPct val="0"/>
              </a:spcBef>
            </a:pPr>
            <a:r>
              <a:rPr lang="en-US" sz="3099" dirty="0">
                <a:solidFill>
                  <a:srgbClr val="FFFFFF"/>
                </a:solidFill>
                <a:latin typeface="Open Sans"/>
              </a:rPr>
              <a:t>Share capital : 100shares * 100 = 10,000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6ED8F779-F666-4819-AE34-F027617FE868}"/>
              </a:ext>
            </a:extLst>
          </p:cNvPr>
          <p:cNvSpPr txBox="1"/>
          <p:nvPr/>
        </p:nvSpPr>
        <p:spPr>
          <a:xfrm>
            <a:off x="1839289" y="5114191"/>
            <a:ext cx="9057311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77"/>
              </a:lnSpc>
              <a:spcBef>
                <a:spcPct val="0"/>
              </a:spcBef>
            </a:pPr>
            <a:r>
              <a:rPr lang="en-US" sz="3099" dirty="0">
                <a:solidFill>
                  <a:srgbClr val="FFFFFF"/>
                </a:solidFill>
                <a:latin typeface="Open Sans"/>
              </a:rPr>
              <a:t>Bank : 100shares * 120 = 12,000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B515D413-4DEF-4804-BD28-6A8A29D061C9}"/>
              </a:ext>
            </a:extLst>
          </p:cNvPr>
          <p:cNvSpPr txBox="1"/>
          <p:nvPr/>
        </p:nvSpPr>
        <p:spPr>
          <a:xfrm>
            <a:off x="13944601" y="4991100"/>
            <a:ext cx="3276600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77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FFFF"/>
                </a:solidFill>
                <a:latin typeface="Open Sans"/>
              </a:rPr>
              <a:t>Debit 512/456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BA0D9293-637E-411F-AAAC-0E404EE6AB65}"/>
              </a:ext>
            </a:extLst>
          </p:cNvPr>
          <p:cNvSpPr txBox="1"/>
          <p:nvPr/>
        </p:nvSpPr>
        <p:spPr>
          <a:xfrm>
            <a:off x="13944599" y="4243291"/>
            <a:ext cx="3733801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77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FFFF"/>
                </a:solidFill>
                <a:latin typeface="Open Sans"/>
              </a:rPr>
              <a:t>Credit 101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68F17103-47EB-44D7-98AB-79A79F1192BD}"/>
              </a:ext>
            </a:extLst>
          </p:cNvPr>
          <p:cNvSpPr txBox="1"/>
          <p:nvPr/>
        </p:nvSpPr>
        <p:spPr>
          <a:xfrm>
            <a:off x="1681644" y="6327057"/>
            <a:ext cx="9214955" cy="1067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77"/>
              </a:lnSpc>
              <a:spcBef>
                <a:spcPct val="0"/>
              </a:spcBef>
            </a:pPr>
            <a:r>
              <a:rPr lang="en-US" sz="3099" dirty="0">
                <a:solidFill>
                  <a:srgbClr val="FFFFFF"/>
                </a:solidFill>
                <a:latin typeface="Open Sans"/>
              </a:rPr>
              <a:t>To get balance =&gt; ISSUING PREMIUM : (120-100)* 100shares = 200 premium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3048AFB7-2CF5-4D5B-A914-8D0744812F78}"/>
              </a:ext>
            </a:extLst>
          </p:cNvPr>
          <p:cNvSpPr txBox="1"/>
          <p:nvPr/>
        </p:nvSpPr>
        <p:spPr>
          <a:xfrm>
            <a:off x="13944601" y="6327057"/>
            <a:ext cx="3276600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77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FFFF"/>
                </a:solidFill>
                <a:latin typeface="Open Sans"/>
              </a:rPr>
              <a:t>Credit 104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CF3D2612-AD2D-446D-96D4-0B6B72EDB299}"/>
              </a:ext>
            </a:extLst>
          </p:cNvPr>
          <p:cNvSpPr txBox="1"/>
          <p:nvPr/>
        </p:nvSpPr>
        <p:spPr>
          <a:xfrm>
            <a:off x="2819400" y="9264022"/>
            <a:ext cx="9214955" cy="493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77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Open Sans"/>
              </a:rPr>
              <a:t>* Issuing premium : gab between VN and IP</a:t>
            </a:r>
          </a:p>
        </p:txBody>
      </p:sp>
    </p:spTree>
    <p:extLst>
      <p:ext uri="{BB962C8B-B14F-4D97-AF65-F5344CB8AC3E}">
        <p14:creationId xmlns:p14="http://schemas.microsoft.com/office/powerpoint/2010/main" val="3178924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71144" y="3238500"/>
            <a:ext cx="6649814" cy="4114800"/>
            <a:chOff x="0" y="0"/>
            <a:chExt cx="1131733" cy="11077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74806" tIns="74806" rIns="74806" bIns="74806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045356" y="1718581"/>
            <a:ext cx="8197288" cy="82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en-US" sz="5376" dirty="0">
                <a:solidFill>
                  <a:srgbClr val="FFFFFF"/>
                </a:solidFill>
                <a:latin typeface="Now Bold"/>
              </a:rPr>
              <a:t>EVOLUTIVE VALUE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16602" y="3895750"/>
            <a:ext cx="5054071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3"/>
              </a:lnSpc>
              <a:spcBef>
                <a:spcPct val="0"/>
              </a:spcBef>
            </a:pPr>
            <a:r>
              <a:rPr lang="en-US" sz="4000" dirty="0">
                <a:solidFill>
                  <a:srgbClr val="0071C9"/>
                </a:solidFill>
                <a:latin typeface="DM Sans Bold"/>
              </a:rPr>
              <a:t>DYNAMIC VALUE OR STOCK EXHANGE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1155DEB-DAB4-42BB-858F-30646BC226CA}"/>
                  </a:ext>
                </a:extLst>
              </p:cNvPr>
              <p:cNvSpPr txBox="1"/>
              <p:nvPr/>
            </p:nvSpPr>
            <p:spPr>
              <a:xfrm>
                <a:off x="2380886" y="5869278"/>
                <a:ext cx="483032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𝑀𝑎𝑟𝑘𝑒𝑡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𝑁𝑏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𝑠h𝑎𝑟𝑒𝑠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1155DEB-DAB4-42BB-858F-30646BC22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886" y="5869278"/>
                <a:ext cx="483032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4">
            <a:extLst>
              <a:ext uri="{FF2B5EF4-FFF2-40B4-BE49-F238E27FC236}">
                <a16:creationId xmlns:a16="http://schemas.microsoft.com/office/drawing/2014/main" id="{39C7F75C-DA80-4D93-95D4-23E2C132F74B}"/>
              </a:ext>
            </a:extLst>
          </p:cNvPr>
          <p:cNvGrpSpPr/>
          <p:nvPr/>
        </p:nvGrpSpPr>
        <p:grpSpPr>
          <a:xfrm>
            <a:off x="9944343" y="3227378"/>
            <a:ext cx="6649814" cy="4256324"/>
            <a:chOff x="0" y="0"/>
            <a:chExt cx="1131733" cy="1107757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1236CB7A-B5B8-4432-9DFA-FC431CD783A9}"/>
                </a:ext>
              </a:extLst>
            </p:cNvPr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B8352F8F-A9EA-4CBF-9340-E5544049D5A5}"/>
                </a:ext>
              </a:extLst>
            </p:cNvPr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74806" tIns="74806" rIns="74806" bIns="74806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6" name="TextBox 13">
            <a:extLst>
              <a:ext uri="{FF2B5EF4-FFF2-40B4-BE49-F238E27FC236}">
                <a16:creationId xmlns:a16="http://schemas.microsoft.com/office/drawing/2014/main" id="{DDEF0FB7-6494-44C1-9A72-5D52A3D033C7}"/>
              </a:ext>
            </a:extLst>
          </p:cNvPr>
          <p:cNvSpPr txBox="1"/>
          <p:nvPr/>
        </p:nvSpPr>
        <p:spPr>
          <a:xfrm>
            <a:off x="10742215" y="3918321"/>
            <a:ext cx="5054071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3"/>
              </a:lnSpc>
              <a:spcBef>
                <a:spcPct val="0"/>
              </a:spcBef>
            </a:pPr>
            <a:r>
              <a:rPr lang="en-US" sz="4000" dirty="0">
                <a:solidFill>
                  <a:srgbClr val="0071C9"/>
                </a:solidFill>
                <a:latin typeface="DM Sans Bold"/>
              </a:rPr>
              <a:t>CURRENT OR MARKET VALUE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F2C5483-218D-48F6-B6F8-4ED01817D9E9}"/>
              </a:ext>
            </a:extLst>
          </p:cNvPr>
          <p:cNvSpPr txBox="1"/>
          <p:nvPr/>
        </p:nvSpPr>
        <p:spPr>
          <a:xfrm>
            <a:off x="10819407" y="5340218"/>
            <a:ext cx="4899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Calculating</a:t>
            </a:r>
            <a:r>
              <a:rPr lang="fr-FR" sz="2800" dirty="0"/>
              <a:t> on bases of profit and asset</a:t>
            </a:r>
          </a:p>
        </p:txBody>
      </p:sp>
    </p:spTree>
    <p:extLst>
      <p:ext uri="{BB962C8B-B14F-4D97-AF65-F5344CB8AC3E}">
        <p14:creationId xmlns:p14="http://schemas.microsoft.com/office/powerpoint/2010/main" val="4235048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71144" y="3238500"/>
            <a:ext cx="6649814" cy="4114800"/>
            <a:chOff x="0" y="0"/>
            <a:chExt cx="1131733" cy="11077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74806" tIns="74806" rIns="74806" bIns="74806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495800" y="1220205"/>
            <a:ext cx="9296400" cy="1665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en-US" sz="5376" dirty="0">
                <a:solidFill>
                  <a:srgbClr val="FFFFFF"/>
                </a:solidFill>
                <a:latin typeface="Now Bold"/>
              </a:rPr>
              <a:t>CURRENT OR MARKET VALUE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16602" y="3895750"/>
            <a:ext cx="5054071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3"/>
              </a:lnSpc>
              <a:spcBef>
                <a:spcPct val="0"/>
              </a:spcBef>
            </a:pPr>
            <a:r>
              <a:rPr lang="en-US" sz="4000" dirty="0">
                <a:solidFill>
                  <a:srgbClr val="0071C9"/>
                </a:solidFill>
                <a:latin typeface="DM Sans Bold"/>
              </a:rPr>
              <a:t>DIVIDEND BASED VALUE</a:t>
            </a:r>
          </a:p>
        </p:txBody>
      </p:sp>
      <p:grpSp>
        <p:nvGrpSpPr>
          <p:cNvPr id="23" name="Group 4">
            <a:extLst>
              <a:ext uri="{FF2B5EF4-FFF2-40B4-BE49-F238E27FC236}">
                <a16:creationId xmlns:a16="http://schemas.microsoft.com/office/drawing/2014/main" id="{39C7F75C-DA80-4D93-95D4-23E2C132F74B}"/>
              </a:ext>
            </a:extLst>
          </p:cNvPr>
          <p:cNvGrpSpPr/>
          <p:nvPr/>
        </p:nvGrpSpPr>
        <p:grpSpPr>
          <a:xfrm>
            <a:off x="9944343" y="3227378"/>
            <a:ext cx="6649814" cy="4256324"/>
            <a:chOff x="0" y="0"/>
            <a:chExt cx="1131733" cy="1107757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1236CB7A-B5B8-4432-9DFA-FC431CD783A9}"/>
                </a:ext>
              </a:extLst>
            </p:cNvPr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B8352F8F-A9EA-4CBF-9340-E5544049D5A5}"/>
                </a:ext>
              </a:extLst>
            </p:cNvPr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74806" tIns="74806" rIns="74806" bIns="74806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6" name="TextBox 13">
            <a:extLst>
              <a:ext uri="{FF2B5EF4-FFF2-40B4-BE49-F238E27FC236}">
                <a16:creationId xmlns:a16="http://schemas.microsoft.com/office/drawing/2014/main" id="{DDEF0FB7-6494-44C1-9A72-5D52A3D033C7}"/>
              </a:ext>
            </a:extLst>
          </p:cNvPr>
          <p:cNvSpPr txBox="1"/>
          <p:nvPr/>
        </p:nvSpPr>
        <p:spPr>
          <a:xfrm>
            <a:off x="10742215" y="3918321"/>
            <a:ext cx="5054071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3"/>
              </a:lnSpc>
              <a:spcBef>
                <a:spcPct val="0"/>
              </a:spcBef>
            </a:pPr>
            <a:r>
              <a:rPr lang="en-US" sz="4000" dirty="0">
                <a:solidFill>
                  <a:srgbClr val="0071C9"/>
                </a:solidFill>
                <a:latin typeface="DM Sans Bold"/>
              </a:rPr>
              <a:t>NET ASSET BASED VALUE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F2C5483-218D-48F6-B6F8-4ED01817D9E9}"/>
              </a:ext>
            </a:extLst>
          </p:cNvPr>
          <p:cNvSpPr txBox="1"/>
          <p:nvPr/>
        </p:nvSpPr>
        <p:spPr>
          <a:xfrm>
            <a:off x="10819407" y="5601827"/>
            <a:ext cx="4899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Calculated</a:t>
            </a:r>
            <a:r>
              <a:rPr lang="fr-FR" sz="2800" dirty="0"/>
              <a:t> on the bases of asset or </a:t>
            </a:r>
            <a:r>
              <a:rPr lang="fr-FR" sz="2800" dirty="0" err="1"/>
              <a:t>heritage</a:t>
            </a:r>
            <a:endParaRPr lang="fr-FR" sz="28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D403F2D-977B-4FBD-9D0E-9469948DBED0}"/>
              </a:ext>
            </a:extLst>
          </p:cNvPr>
          <p:cNvSpPr txBox="1"/>
          <p:nvPr/>
        </p:nvSpPr>
        <p:spPr>
          <a:xfrm>
            <a:off x="2421415" y="5555661"/>
            <a:ext cx="4899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Calculated</a:t>
            </a:r>
            <a:r>
              <a:rPr lang="fr-FR" sz="2800" dirty="0"/>
              <a:t> on the profit</a:t>
            </a:r>
          </a:p>
        </p:txBody>
      </p:sp>
    </p:spTree>
    <p:extLst>
      <p:ext uri="{BB962C8B-B14F-4D97-AF65-F5344CB8AC3E}">
        <p14:creationId xmlns:p14="http://schemas.microsoft.com/office/powerpoint/2010/main" val="648732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608</Words>
  <Application>Microsoft Office PowerPoint</Application>
  <PresentationFormat>Personnalisé</PresentationFormat>
  <Paragraphs>99</Paragraphs>
  <Slides>15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5" baseType="lpstr">
      <vt:lpstr>Open Sans</vt:lpstr>
      <vt:lpstr>Calibri</vt:lpstr>
      <vt:lpstr>Arial</vt:lpstr>
      <vt:lpstr>Cambria Math</vt:lpstr>
      <vt:lpstr>DM Sans Bold</vt:lpstr>
      <vt:lpstr>DM Sans</vt:lpstr>
      <vt:lpstr>DM Sans Italics</vt:lpstr>
      <vt:lpstr>Noto Serif</vt:lpstr>
      <vt:lpstr>Now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CDS </dc:title>
  <cp:lastModifiedBy>Ny Hasina Andrianina Liantsoa Rakotondramoma</cp:lastModifiedBy>
  <cp:revision>16</cp:revision>
  <dcterms:created xsi:type="dcterms:W3CDTF">2006-08-16T00:00:00Z</dcterms:created>
  <dcterms:modified xsi:type="dcterms:W3CDTF">2024-03-25T17:46:54Z</dcterms:modified>
  <dc:identifier>DAGADFVv-QQ</dc:identifier>
</cp:coreProperties>
</file>